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Helvetica Neue" panose="020B0604020202020204" charset="0"/>
      <p:regular r:id="rId14"/>
      <p:bold r:id="rId15"/>
      <p:italic r:id="rId16"/>
      <p:boldItalic r:id="rId17"/>
    </p:embeddedFont>
    <p:embeddedFont>
      <p:font typeface="Questrial" panose="020B060402020202020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57e06f3df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457e06f3df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f78855ee8_6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f78855ee8_6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57e06f3df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57e06f3df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57e06f3df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57e06f3df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0688a1f9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0688a1f9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0688a1f9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0688a1f9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57e06f3df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57e06f3df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58471ca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58471ca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58471ca8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58471ca8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pins power req for MC, 0.7A for max current needed for AM, 0.65 minimum, switch solution for speed control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07b6924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07b6924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2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7536504" y="3199808"/>
            <a:ext cx="1607496" cy="1955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2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</p:grpSpPr>
        <p:sp>
          <p:nvSpPr>
            <p:cNvPr id="60" name="Google Shape;60;p2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6" name="Google Shape;66;p2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7" name="Google Shape;67;p2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9" name="Google Shape;69;p2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2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2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5" name="Google Shape;75;p2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2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1" name="Google Shape;81;p2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3" name="Google Shape;83;p2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5" name="Google Shape;85;p2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2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1" name="Google Shape;91;p2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2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2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5" name="Google Shape;95;p2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2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2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2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4" name="Google Shape;104;p2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7" name="Google Shape;107;p2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2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1" name="Google Shape;111;p2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3" name="Google Shape;113;p2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2"/>
          <p:cNvSpPr txBox="1"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  <a:defRPr sz="3600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"/>
          <p:cNvSpPr txBox="1"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  <a:defRPr sz="15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"/>
          <p:cNvSpPr txBox="1">
            <a:spLocks noGrp="1"/>
          </p:cNvSpPr>
          <p:nvPr>
            <p:ph type="dt" idx="10"/>
          </p:nvPr>
        </p:nvSpPr>
        <p:spPr>
          <a:xfrm>
            <a:off x="5308133" y="405765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"/>
          <p:cNvSpPr txBox="1">
            <a:spLocks noGrp="1"/>
          </p:cNvSpPr>
          <p:nvPr>
            <p:ph type="sldNum" idx="12"/>
          </p:nvPr>
        </p:nvSpPr>
        <p:spPr>
          <a:xfrm>
            <a:off x="7422684" y="4057650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2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7536504" y="3199808"/>
            <a:ext cx="1607496" cy="195550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1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1"/>
          <p:cNvSpPr txBox="1"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None/>
              <a:defRPr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1"/>
          <p:cNvSpPr>
            <a:spLocks noGrp="1"/>
          </p:cNvSpPr>
          <p:nvPr>
            <p:ph type="pic" idx="2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2" name="Google Shape;192;p11"/>
          <p:cNvSpPr txBox="1">
            <a:spLocks noGrp="1"/>
          </p:cNvSpPr>
          <p:nvPr>
            <p:ph type="body" idx="1"/>
          </p:nvPr>
        </p:nvSpPr>
        <p:spPr>
          <a:xfrm>
            <a:off x="856024" y="3843015"/>
            <a:ext cx="7433144" cy="51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1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11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2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2"/>
          <p:cNvSpPr txBox="1"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2"/>
          <p:cNvSpPr txBox="1">
            <a:spLocks noGrp="1"/>
          </p:cNvSpPr>
          <p:nvPr>
            <p:ph type="body" idx="1"/>
          </p:nvPr>
        </p:nvSpPr>
        <p:spPr>
          <a:xfrm>
            <a:off x="856058" y="3314700"/>
            <a:ext cx="7428344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01" name="Google Shape;201;p12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2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12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3"/>
          <p:cNvSpPr txBox="1"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body" idx="1"/>
          </p:nvPr>
        </p:nvSpPr>
        <p:spPr>
          <a:xfrm>
            <a:off x="1290484" y="2524168"/>
            <a:ext cx="6564224" cy="41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body" idx="2"/>
          </p:nvPr>
        </p:nvSpPr>
        <p:spPr>
          <a:xfrm>
            <a:off x="856058" y="3232439"/>
            <a:ext cx="7429502" cy="111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10" name="Google Shape;210;p13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  <a:endParaRPr/>
          </a:p>
        </p:txBody>
      </p:sp>
      <p:sp>
        <p:nvSpPr>
          <p:cNvPr id="211" name="Google Shape;211;p13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13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4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4"/>
          <p:cNvSpPr txBox="1"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4"/>
          <p:cNvSpPr txBox="1">
            <a:spLocks noGrp="1"/>
          </p:cNvSpPr>
          <p:nvPr>
            <p:ph type="body" idx="1"/>
          </p:nvPr>
        </p:nvSpPr>
        <p:spPr>
          <a:xfrm>
            <a:off x="856023" y="3493241"/>
            <a:ext cx="7428379" cy="85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20" name="Google Shape;220;p14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4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14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5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5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5"/>
          <p:cNvSpPr txBox="1"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28" name="Google Shape;228;p15"/>
          <p:cNvSpPr txBox="1">
            <a:spLocks noGrp="1"/>
          </p:cNvSpPr>
          <p:nvPr>
            <p:ph type="body" idx="2"/>
          </p:nvPr>
        </p:nvSpPr>
        <p:spPr>
          <a:xfrm>
            <a:off x="845939" y="2520197"/>
            <a:ext cx="2406551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29" name="Google Shape;229;p15"/>
          <p:cNvSpPr txBox="1">
            <a:spLocks noGrp="1"/>
          </p:cNvSpPr>
          <p:nvPr>
            <p:ph type="body" idx="3"/>
          </p:nvPr>
        </p:nvSpPr>
        <p:spPr>
          <a:xfrm>
            <a:off x="3386075" y="2008226"/>
            <a:ext cx="238828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30" name="Google Shape;230;p15"/>
          <p:cNvSpPr txBox="1">
            <a:spLocks noGrp="1"/>
          </p:cNvSpPr>
          <p:nvPr>
            <p:ph type="body" idx="4"/>
          </p:nvPr>
        </p:nvSpPr>
        <p:spPr>
          <a:xfrm>
            <a:off x="3378160" y="2522576"/>
            <a:ext cx="2396873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body" idx="5"/>
          </p:nvPr>
        </p:nvSpPr>
        <p:spPr>
          <a:xfrm>
            <a:off x="5889332" y="2005847"/>
            <a:ext cx="2396226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32" name="Google Shape;232;p15"/>
          <p:cNvSpPr txBox="1">
            <a:spLocks noGrp="1"/>
          </p:cNvSpPr>
          <p:nvPr>
            <p:ph type="body" idx="6"/>
          </p:nvPr>
        </p:nvSpPr>
        <p:spPr>
          <a:xfrm>
            <a:off x="5889332" y="2520197"/>
            <a:ext cx="2396226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33" name="Google Shape;233;p1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15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6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6"/>
          <p:cNvSpPr txBox="1"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6"/>
          <p:cNvSpPr txBox="1"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41" name="Google Shape;241;p16"/>
          <p:cNvSpPr>
            <a:spLocks noGrp="1"/>
          </p:cNvSpPr>
          <p:nvPr>
            <p:ph type="pic" idx="2"/>
          </p:nvPr>
        </p:nvSpPr>
        <p:spPr>
          <a:xfrm>
            <a:off x="856060" y="2000249"/>
            <a:ext cx="2396430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2" name="Google Shape;242;p16"/>
          <p:cNvSpPr txBox="1">
            <a:spLocks noGrp="1"/>
          </p:cNvSpPr>
          <p:nvPr>
            <p:ph type="body" idx="3"/>
          </p:nvPr>
        </p:nvSpPr>
        <p:spPr>
          <a:xfrm>
            <a:off x="856060" y="3735644"/>
            <a:ext cx="2396430" cy="61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43" name="Google Shape;243;p16"/>
          <p:cNvSpPr txBox="1">
            <a:spLocks noGrp="1"/>
          </p:cNvSpPr>
          <p:nvPr>
            <p:ph type="body" idx="4"/>
          </p:nvPr>
        </p:nvSpPr>
        <p:spPr>
          <a:xfrm>
            <a:off x="3366790" y="3303447"/>
            <a:ext cx="240030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44" name="Google Shape;244;p16"/>
          <p:cNvSpPr>
            <a:spLocks noGrp="1"/>
          </p:cNvSpPr>
          <p:nvPr>
            <p:ph type="pic" idx="5"/>
          </p:nvPr>
        </p:nvSpPr>
        <p:spPr>
          <a:xfrm>
            <a:off x="3366790" y="2000249"/>
            <a:ext cx="2399205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5" name="Google Shape;245;p16"/>
          <p:cNvSpPr txBox="1">
            <a:spLocks noGrp="1"/>
          </p:cNvSpPr>
          <p:nvPr>
            <p:ph type="body" idx="6"/>
          </p:nvPr>
        </p:nvSpPr>
        <p:spPr>
          <a:xfrm>
            <a:off x="3365695" y="3735643"/>
            <a:ext cx="2400300" cy="60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46" name="Google Shape;246;p16"/>
          <p:cNvSpPr txBox="1">
            <a:spLocks noGrp="1"/>
          </p:cNvSpPr>
          <p:nvPr>
            <p:ph type="body" idx="7"/>
          </p:nvPr>
        </p:nvSpPr>
        <p:spPr>
          <a:xfrm>
            <a:off x="5889426" y="3303446"/>
            <a:ext cx="2393056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47" name="Google Shape;247;p16"/>
          <p:cNvSpPr>
            <a:spLocks noGrp="1"/>
          </p:cNvSpPr>
          <p:nvPr>
            <p:ph type="pic" idx="8"/>
          </p:nvPr>
        </p:nvSpPr>
        <p:spPr>
          <a:xfrm>
            <a:off x="5889332" y="2000249"/>
            <a:ext cx="2396227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8" name="Google Shape;248;p16"/>
          <p:cNvSpPr txBox="1">
            <a:spLocks noGrp="1"/>
          </p:cNvSpPr>
          <p:nvPr>
            <p:ph type="body" idx="9"/>
          </p:nvPr>
        </p:nvSpPr>
        <p:spPr>
          <a:xfrm>
            <a:off x="5889332" y="3735641"/>
            <a:ext cx="2396226" cy="607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49" name="Google Shape;249;p1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6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16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7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7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7"/>
          <p:cNvSpPr txBox="1">
            <a:spLocks noGrp="1"/>
          </p:cNvSpPr>
          <p:nvPr>
            <p:ph type="body" idx="1"/>
          </p:nvPr>
        </p:nvSpPr>
        <p:spPr>
          <a:xfrm rot="5400000">
            <a:off x="3242667" y="-699491"/>
            <a:ext cx="2656286" cy="742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1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7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17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8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8"/>
          <p:cNvSpPr txBox="1">
            <a:spLocks noGrp="1"/>
          </p:cNvSpPr>
          <p:nvPr>
            <p:ph type="title"/>
          </p:nvPr>
        </p:nvSpPr>
        <p:spPr>
          <a:xfrm rot="5400000">
            <a:off x="5590580" y="1648422"/>
            <a:ext cx="3886201" cy="150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8"/>
          <p:cNvSpPr txBox="1">
            <a:spLocks noGrp="1"/>
          </p:cNvSpPr>
          <p:nvPr>
            <p:ph type="body" idx="1"/>
          </p:nvPr>
        </p:nvSpPr>
        <p:spPr>
          <a:xfrm rot="5400000">
            <a:off x="1818678" y="-505421"/>
            <a:ext cx="3886201" cy="5811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1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8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18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3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"/>
          <p:cNvSpPr txBox="1"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4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body" idx="1"/>
          </p:nvPr>
        </p:nvSpPr>
        <p:spPr>
          <a:xfrm>
            <a:off x="856058" y="1687114"/>
            <a:ext cx="3658792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2"/>
          </p:nvPr>
        </p:nvSpPr>
        <p:spPr>
          <a:xfrm>
            <a:off x="4629151" y="1687114"/>
            <a:ext cx="3656408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5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6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 txBox="1"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6"/>
          <p:cNvSpPr txBox="1"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50" name="Google Shape;150;p6"/>
          <p:cNvSpPr txBox="1">
            <a:spLocks noGrp="1"/>
          </p:cNvSpPr>
          <p:nvPr>
            <p:ph type="body" idx="2"/>
          </p:nvPr>
        </p:nvSpPr>
        <p:spPr>
          <a:xfrm>
            <a:off x="856058" y="2305048"/>
            <a:ext cx="3658793" cy="203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6"/>
          <p:cNvSpPr txBox="1">
            <a:spLocks noGrp="1"/>
          </p:cNvSpPr>
          <p:nvPr>
            <p:ph type="body" idx="3"/>
          </p:nvPr>
        </p:nvSpPr>
        <p:spPr>
          <a:xfrm>
            <a:off x="4800606" y="1687114"/>
            <a:ext cx="3484952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52" name="Google Shape;152;p6"/>
          <p:cNvSpPr txBox="1">
            <a:spLocks noGrp="1"/>
          </p:cNvSpPr>
          <p:nvPr>
            <p:ph type="body" idx="4"/>
          </p:nvPr>
        </p:nvSpPr>
        <p:spPr>
          <a:xfrm>
            <a:off x="4629150" y="2305048"/>
            <a:ext cx="3656408" cy="203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6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6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7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7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7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8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8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9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9"/>
          <p:cNvSpPr txBox="1"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None/>
              <a:defRPr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9"/>
          <p:cNvSpPr txBox="1">
            <a:spLocks noGrp="1"/>
          </p:cNvSpPr>
          <p:nvPr>
            <p:ph type="body" idx="1"/>
          </p:nvPr>
        </p:nvSpPr>
        <p:spPr>
          <a:xfrm>
            <a:off x="3867150" y="444499"/>
            <a:ext cx="4418407" cy="38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9"/>
          <p:cNvSpPr txBox="1">
            <a:spLocks noGrp="1"/>
          </p:cNvSpPr>
          <p:nvPr>
            <p:ph type="body" idx="2"/>
          </p:nvPr>
        </p:nvSpPr>
        <p:spPr>
          <a:xfrm>
            <a:off x="860029" y="1687114"/>
            <a:ext cx="2892028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175" name="Google Shape;175;p9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9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9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0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0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None/>
              <a:defRPr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0"/>
          <p:cNvSpPr>
            <a:spLocks noGrp="1"/>
          </p:cNvSpPr>
          <p:nvPr>
            <p:ph type="pic" idx="2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625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1"/>
          </p:nvPr>
        </p:nvSpPr>
        <p:spPr>
          <a:xfrm>
            <a:off x="856058" y="1687114"/>
            <a:ext cx="4450883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0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10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21">
            <a:alphaModFix/>
          </a:blip>
          <a:srcRect l="7825" t="5464" r="7558" b="13940"/>
          <a:stretch/>
        </p:blipFill>
        <p:spPr>
          <a:xfrm>
            <a:off x="8426586" y="4282586"/>
            <a:ext cx="717415" cy="872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 descr="\\DROBO-FS\QuickDrops\JB\PPTX NG\Droplets\LightingOverlay.png"/>
          <p:cNvPicPr preferRelativeResize="0"/>
          <p:nvPr/>
        </p:nvPicPr>
        <p:blipFill rotWithShape="1">
          <a:blip r:embed="rId22">
            <a:alphaModFix amt="30000"/>
          </a:blip>
          <a:srcRect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9;p1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10" name="Google Shape;10;p1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1" name="Google Shape;11;p1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7" name="Google Shape;17;p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8" name="Google Shape;18;p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1" name="Google Shape;21;p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" name="Google Shape;22;p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3" name="Google Shape;23;p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" name="Google Shape;25;p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" name="Google Shape;26;p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1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3" name="Google Shape;33;p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4" name="Google Shape;34;p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7" name="Google Shape;37;p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38;p1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9" name="Google Shape;39;p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0" name="Google Shape;40;p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7" name="Google Shape;47;p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1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9" name="Google Shape;49;p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51" name="Google Shape;51;p1"/>
          <p:cNvPicPr preferRelativeResize="0"/>
          <p:nvPr/>
        </p:nvPicPr>
        <p:blipFill rotWithShape="1">
          <a:blip r:embed="rId21">
            <a:alphaModFix/>
          </a:blip>
          <a:srcRect l="7825" t="5464" r="7558" b="13940"/>
          <a:stretch/>
        </p:blipFill>
        <p:spPr>
          <a:xfrm>
            <a:off x="8426586" y="4282586"/>
            <a:ext cx="717415" cy="87273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"/>
          <p:cNvSpPr txBox="1"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71475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4766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575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238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3" name="Google Shape;53;p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"/>
          <p:cNvSpPr txBox="1">
            <a:spLocks noGrp="1"/>
          </p:cNvSpPr>
          <p:nvPr>
            <p:ph type="ftr" idx="11"/>
          </p:nvPr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</a:pPr>
            <a:r>
              <a:rPr lang="en"/>
              <a:t>ECEN 404: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</a:pPr>
            <a:r>
              <a:rPr lang="en"/>
              <a:t>Active Ankle-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</a:pPr>
            <a:r>
              <a:rPr lang="en"/>
              <a:t>Foot Orthosis (AAFO)</a:t>
            </a:r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</a:pPr>
            <a:r>
              <a:rPr lang="en"/>
              <a:t>Alfred Boss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</a:pPr>
            <a:r>
              <a:rPr lang="en"/>
              <a:t>Christopher Galik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</a:pPr>
            <a:r>
              <a:rPr lang="en"/>
              <a:t>Tyler Pierce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 idx="4294967295"/>
          </p:nvPr>
        </p:nvSpPr>
        <p:spPr>
          <a:xfrm>
            <a:off x="3360076" y="-148225"/>
            <a:ext cx="26082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Execution Plan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41" name="Google Shape;3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738" y="696813"/>
            <a:ext cx="6976521" cy="38781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9"/>
          <p:cNvSpPr txBox="1">
            <a:spLocks noGrp="1"/>
          </p:cNvSpPr>
          <p:nvPr>
            <p:ph type="title" idx="4294967295"/>
          </p:nvPr>
        </p:nvSpPr>
        <p:spPr>
          <a:xfrm>
            <a:off x="3360076" y="-148225"/>
            <a:ext cx="26082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Validation Plan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47" name="Google Shape;3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850" y="696788"/>
            <a:ext cx="7448637" cy="38781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5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System Overview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79" name="Google Shape;279;p20"/>
          <p:cNvSpPr txBox="1">
            <a:spLocks noGrp="1"/>
          </p:cNvSpPr>
          <p:nvPr>
            <p:ph type="body" idx="1"/>
          </p:nvPr>
        </p:nvSpPr>
        <p:spPr>
          <a:xfrm>
            <a:off x="376825" y="1274800"/>
            <a:ext cx="5493900" cy="306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675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50"/>
              <a:buChar char="•"/>
            </a:pPr>
            <a:r>
              <a:rPr lang="en" sz="1450">
                <a:solidFill>
                  <a:srgbClr val="FFFFFF"/>
                </a:solidFill>
              </a:rPr>
              <a:t>EMG sensors and FSR sensors will measure electrical activity and pressure in the leg and foot.</a:t>
            </a:r>
            <a:endParaRPr sz="1450">
              <a:solidFill>
                <a:srgbClr val="FFFFFF"/>
              </a:solidFill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Char char="•"/>
            </a:pPr>
            <a:r>
              <a:rPr lang="en" sz="1450">
                <a:solidFill>
                  <a:srgbClr val="FFFFFF"/>
                </a:solidFill>
              </a:rPr>
              <a:t>The AAFO will transport signals from the 2 sensors to the MCU.</a:t>
            </a:r>
            <a:endParaRPr sz="1450">
              <a:solidFill>
                <a:srgbClr val="FFFFFF"/>
              </a:solidFill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Char char="•"/>
            </a:pPr>
            <a:r>
              <a:rPr lang="en" sz="1450">
                <a:solidFill>
                  <a:srgbClr val="FFFFFF"/>
                </a:solidFill>
              </a:rPr>
              <a:t>The microcontroller will interpret signals and determine which stage of gait the user is in and supply corresponding motor control. </a:t>
            </a:r>
            <a:endParaRPr sz="1450">
              <a:solidFill>
                <a:srgbClr val="FFFFFF"/>
              </a:solidFill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Char char="•"/>
            </a:pPr>
            <a:r>
              <a:rPr lang="en" sz="1450">
                <a:solidFill>
                  <a:srgbClr val="FFFFFF"/>
                </a:solidFill>
              </a:rPr>
              <a:t>The motion system, which acts as an artificial muscle, will move the joint by attaching to a rigid structure.</a:t>
            </a:r>
            <a:endParaRPr sz="145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80" name="Google Shape;2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089" y="4057000"/>
            <a:ext cx="6479425" cy="70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281" name="Google Shape;28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125" y="174100"/>
            <a:ext cx="2959749" cy="3661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856050" y="311494"/>
            <a:ext cx="7429500" cy="589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Sensor &amp; MicroController System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87" name="Google Shape;2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275" y="900700"/>
            <a:ext cx="2923701" cy="3898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1"/>
          <p:cNvPicPr preferRelativeResize="0"/>
          <p:nvPr/>
        </p:nvPicPr>
        <p:blipFill rotWithShape="1">
          <a:blip r:embed="rId4">
            <a:alphaModFix/>
          </a:blip>
          <a:srcRect t="6349"/>
          <a:stretch/>
        </p:blipFill>
        <p:spPr>
          <a:xfrm>
            <a:off x="1016341" y="900700"/>
            <a:ext cx="3592183" cy="38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"/>
          <p:cNvSpPr txBox="1">
            <a:spLocks noGrp="1"/>
          </p:cNvSpPr>
          <p:nvPr>
            <p:ph type="title"/>
          </p:nvPr>
        </p:nvSpPr>
        <p:spPr>
          <a:xfrm>
            <a:off x="856060" y="235288"/>
            <a:ext cx="74295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sensor circuit output</a:t>
            </a:r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body" idx="1"/>
          </p:nvPr>
        </p:nvSpPr>
        <p:spPr>
          <a:xfrm>
            <a:off x="856060" y="1687115"/>
            <a:ext cx="7429500" cy="2656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5" name="Google Shape;295;p22"/>
          <p:cNvPicPr preferRelativeResize="0"/>
          <p:nvPr/>
        </p:nvPicPr>
        <p:blipFill rotWithShape="1">
          <a:blip r:embed="rId3">
            <a:alphaModFix/>
          </a:blip>
          <a:srcRect l="6308" t="11578" r="24896" b="35550"/>
          <a:stretch/>
        </p:blipFill>
        <p:spPr>
          <a:xfrm>
            <a:off x="831825" y="1135425"/>
            <a:ext cx="7404953" cy="3557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225" y="761075"/>
            <a:ext cx="6795575" cy="431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3"/>
          <p:cNvSpPr txBox="1">
            <a:spLocks noGrp="1"/>
          </p:cNvSpPr>
          <p:nvPr>
            <p:ph type="title"/>
          </p:nvPr>
        </p:nvSpPr>
        <p:spPr>
          <a:xfrm>
            <a:off x="857250" y="54450"/>
            <a:ext cx="7429500" cy="85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&amp; MicroController Updated Timeline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 txBox="1">
            <a:spLocks noGrp="1"/>
          </p:cNvSpPr>
          <p:nvPr>
            <p:ph type="title"/>
          </p:nvPr>
        </p:nvSpPr>
        <p:spPr>
          <a:xfrm>
            <a:off x="704850" y="2500"/>
            <a:ext cx="80241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</a:rPr>
              <a:t>A</a:t>
            </a:r>
            <a:r>
              <a:rPr lang="en" sz="3000">
                <a:solidFill>
                  <a:srgbClr val="FFFFFF"/>
                </a:solidFill>
              </a:rPr>
              <a:t>rtificial Muscle/Motion System Development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07" name="Google Shape;307;p24"/>
          <p:cNvSpPr txBox="1"/>
          <p:nvPr/>
        </p:nvSpPr>
        <p:spPr>
          <a:xfrm>
            <a:off x="6405900" y="736025"/>
            <a:ext cx="2738100" cy="8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8" name="Google Shape;3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557" y="829150"/>
            <a:ext cx="4168721" cy="3699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0825" y="953938"/>
            <a:ext cx="4001424" cy="357500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4"/>
          <p:cNvSpPr txBox="1"/>
          <p:nvPr/>
        </p:nvSpPr>
        <p:spPr>
          <a:xfrm>
            <a:off x="270950" y="1109000"/>
            <a:ext cx="2622900" cy="3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Bi-Weekly Accomplishments</a:t>
            </a:r>
            <a:endParaRPr sz="18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914400" lvl="1" indent="-3048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</a:pPr>
            <a:r>
              <a:rPr lang="en"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3D print for structure integration (re) Initiated</a:t>
            </a:r>
            <a:endParaRPr sz="12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Ongoing progress/problems</a:t>
            </a:r>
            <a:endParaRPr sz="18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914400" lvl="1" indent="-3048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</a:pPr>
            <a:r>
              <a:rPr lang="en"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Major 3D printing errors</a:t>
            </a:r>
            <a:endParaRPr sz="12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914400" lvl="1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Char char="•"/>
            </a:pPr>
            <a:r>
              <a:rPr lang="en"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Delays</a:t>
            </a:r>
            <a:endParaRPr sz="12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914400" lvl="1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</a:pPr>
            <a:r>
              <a:rPr lang="en"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Final Validation for A.M. in and out of structure system with newtonmeter</a:t>
            </a:r>
            <a:endParaRPr sz="12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"/>
          <p:cNvSpPr txBox="1">
            <a:spLocks noGrp="1"/>
          </p:cNvSpPr>
          <p:nvPr>
            <p:ph type="title"/>
          </p:nvPr>
        </p:nvSpPr>
        <p:spPr>
          <a:xfrm>
            <a:off x="766785" y="358388"/>
            <a:ext cx="74295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Structural Design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16" name="Google Shape;316;p25"/>
          <p:cNvSpPr txBox="1">
            <a:spLocks noGrp="1"/>
          </p:cNvSpPr>
          <p:nvPr>
            <p:ph type="body" idx="1"/>
          </p:nvPr>
        </p:nvSpPr>
        <p:spPr>
          <a:xfrm>
            <a:off x="681500" y="1412500"/>
            <a:ext cx="7429500" cy="3441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Bi-Weekly Accomplishments</a:t>
            </a:r>
            <a:endParaRPr>
              <a:solidFill>
                <a:srgbClr val="FFFFFF"/>
              </a:solidFill>
            </a:endParaRPr>
          </a:p>
          <a:p>
            <a:pPr marL="914400" lvl="1" indent="-371475" algn="l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</a:pPr>
            <a:r>
              <a:rPr lang="en">
                <a:solidFill>
                  <a:srgbClr val="FFFFFF"/>
                </a:solidFill>
              </a:rPr>
              <a:t>Solidworks stress validation - license acquired 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Ongoing progress/problems</a:t>
            </a:r>
            <a:endParaRPr>
              <a:solidFill>
                <a:srgbClr val="FFFFFF"/>
              </a:solidFill>
            </a:endParaRPr>
          </a:p>
          <a:p>
            <a:pPr marL="914400" lvl="1" indent="-371475" algn="l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</a:pPr>
            <a:r>
              <a:rPr lang="en">
                <a:solidFill>
                  <a:srgbClr val="FFFFFF"/>
                </a:solidFill>
              </a:rPr>
              <a:t>Integrate structure with Artificial Muscle and test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6"/>
          <p:cNvSpPr txBox="1">
            <a:spLocks noGrp="1"/>
          </p:cNvSpPr>
          <p:nvPr>
            <p:ph type="title"/>
          </p:nvPr>
        </p:nvSpPr>
        <p:spPr>
          <a:xfrm>
            <a:off x="857260" y="338438"/>
            <a:ext cx="74295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Power System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22" name="Google Shape;322;p26"/>
          <p:cNvSpPr txBox="1">
            <a:spLocks noGrp="1"/>
          </p:cNvSpPr>
          <p:nvPr>
            <p:ph type="body" idx="1"/>
          </p:nvPr>
        </p:nvSpPr>
        <p:spPr>
          <a:xfrm>
            <a:off x="792175" y="1344521"/>
            <a:ext cx="7429500" cy="322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Bi-Weekly Accomplishments</a:t>
            </a:r>
            <a:endParaRPr dirty="0">
              <a:solidFill>
                <a:srgbClr val="FFFFFF"/>
              </a:solidFill>
            </a:endParaRPr>
          </a:p>
          <a:p>
            <a:pPr marL="914400" lvl="1" indent="-371475" algn="l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</a:pPr>
            <a:r>
              <a:rPr lang="en" dirty="0">
                <a:solidFill>
                  <a:srgbClr val="FFFFFF"/>
                </a:solidFill>
              </a:rPr>
              <a:t>Ordered Pre-built CC/CV converter</a:t>
            </a:r>
            <a:endParaRPr dirty="0">
              <a:solidFill>
                <a:srgbClr val="FFFFFF"/>
              </a:solidFill>
            </a:endParaRPr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</a:pPr>
            <a:r>
              <a:rPr lang="en" dirty="0">
                <a:solidFill>
                  <a:srgbClr val="FFFFFF"/>
                </a:solidFill>
              </a:rPr>
              <a:t>Simulating LTC circuit - DC-DC Converter Completed</a:t>
            </a:r>
            <a:endParaRPr dirty="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Ongoing progress/problems</a:t>
            </a:r>
            <a:endParaRPr dirty="0">
              <a:solidFill>
                <a:srgbClr val="FFFFFF"/>
              </a:solidFill>
            </a:endParaRPr>
          </a:p>
          <a:p>
            <a:pPr marL="914400" lvl="1" indent="-371475" algn="l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</a:pPr>
            <a:r>
              <a:rPr lang="en" dirty="0">
                <a:solidFill>
                  <a:srgbClr val="FFFFFF"/>
                </a:solidFill>
              </a:rPr>
              <a:t>Simulation - CSR &amp; OpAmp</a:t>
            </a:r>
            <a:endParaRPr dirty="0">
              <a:solidFill>
                <a:srgbClr val="FFFFFF"/>
              </a:solidFill>
            </a:endParaRPr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</a:pPr>
            <a:r>
              <a:rPr lang="en" dirty="0">
                <a:solidFill>
                  <a:srgbClr val="FFFFFF"/>
                </a:solidFill>
              </a:rPr>
              <a:t>Operational validation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23" name="Google Shape;3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350" y="2837750"/>
            <a:ext cx="4321952" cy="17421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324" name="Google Shape;32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6475" y="242575"/>
            <a:ext cx="2884999" cy="1823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"/>
          <p:cNvSpPr txBox="1">
            <a:spLocks noGrp="1"/>
          </p:cNvSpPr>
          <p:nvPr>
            <p:ph type="title"/>
          </p:nvPr>
        </p:nvSpPr>
        <p:spPr>
          <a:xfrm>
            <a:off x="1998935" y="-78487"/>
            <a:ext cx="74295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LTSpice Simulation - DC-DC Converter</a:t>
            </a:r>
            <a:endParaRPr/>
          </a:p>
        </p:txBody>
      </p:sp>
      <p:pic>
        <p:nvPicPr>
          <p:cNvPr id="330" name="Google Shape;3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461" y="2106188"/>
            <a:ext cx="5842438" cy="1214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331" name="Google Shape;33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1588" y="3406300"/>
            <a:ext cx="5854161" cy="1214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332" name="Google Shape;33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3138" y="806100"/>
            <a:ext cx="5851074" cy="1214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sp>
        <p:nvSpPr>
          <p:cNvPr id="333" name="Google Shape;333;p27"/>
          <p:cNvSpPr txBox="1">
            <a:spLocks noGrp="1"/>
          </p:cNvSpPr>
          <p:nvPr>
            <p:ph type="title"/>
          </p:nvPr>
        </p:nvSpPr>
        <p:spPr>
          <a:xfrm>
            <a:off x="1383628" y="3459200"/>
            <a:ext cx="6153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6V</a:t>
            </a:r>
            <a:endParaRPr/>
          </a:p>
        </p:txBody>
      </p:sp>
      <p:sp>
        <p:nvSpPr>
          <p:cNvPr id="334" name="Google Shape;334;p27"/>
          <p:cNvSpPr txBox="1">
            <a:spLocks noGrp="1"/>
          </p:cNvSpPr>
          <p:nvPr>
            <p:ph type="title"/>
          </p:nvPr>
        </p:nvSpPr>
        <p:spPr>
          <a:xfrm>
            <a:off x="1383628" y="2159100"/>
            <a:ext cx="6153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9V</a:t>
            </a:r>
            <a:endParaRPr/>
          </a:p>
        </p:txBody>
      </p:sp>
      <p:sp>
        <p:nvSpPr>
          <p:cNvPr id="335" name="Google Shape;335;p27"/>
          <p:cNvSpPr txBox="1">
            <a:spLocks noGrp="1"/>
          </p:cNvSpPr>
          <p:nvPr>
            <p:ph type="title"/>
          </p:nvPr>
        </p:nvSpPr>
        <p:spPr>
          <a:xfrm>
            <a:off x="857250" y="859000"/>
            <a:ext cx="10704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12.6V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CT_theme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</Words>
  <Application>Microsoft Office PowerPoint</Application>
  <PresentationFormat>On-screen Show (16:9)</PresentationFormat>
  <Paragraphs>40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Helvetica Neue</vt:lpstr>
      <vt:lpstr>Arial</vt:lpstr>
      <vt:lpstr>Questrial</vt:lpstr>
      <vt:lpstr>PACT_theme</vt:lpstr>
      <vt:lpstr>ECEN 404:  Active Ankle- Foot Orthosis (AAFO)</vt:lpstr>
      <vt:lpstr>System Overview</vt:lpstr>
      <vt:lpstr>Sensor &amp; MicroController System</vt:lpstr>
      <vt:lpstr>New sensor circuit output</vt:lpstr>
      <vt:lpstr>Sensor &amp; MicroController Updated Timeline</vt:lpstr>
      <vt:lpstr>Artificial Muscle/Motion System Development</vt:lpstr>
      <vt:lpstr>Structural Design</vt:lpstr>
      <vt:lpstr>Power System</vt:lpstr>
      <vt:lpstr>LTSpice Simulation - DC-DC Converter</vt:lpstr>
      <vt:lpstr>Execution Plan</vt:lpstr>
      <vt:lpstr>Validation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ECEN 404:  Active Ankle- Foot Orthosis (AAFO)</dc:title>
  <dc:creator>Christopher Galik</dc:creator>
  <cp:lastModifiedBy>Christopher Galik</cp:lastModifiedBy>
  <cp:revision>1</cp:revision>
  <dcterms:modified xsi:type="dcterms:W3CDTF">2019-02-25T16:22:47Z</dcterms:modified>
</cp:coreProperties>
</file>